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>
        <p:scale>
          <a:sx n="80" d="100"/>
          <a:sy n="80" d="100"/>
        </p:scale>
        <p:origin x="173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417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91440" rIns="45720" bIns="9144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708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2302"/>
            <a:ext cx="1971675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2302"/>
            <a:ext cx="5800725" cy="5759898"/>
          </a:xfrm>
        </p:spPr>
        <p:txBody>
          <a:bodyPr vert="eaVert" lIns="45720" tIns="91440" rIns="45720" bIns="9144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950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57D7DE-61AE-4BC6-A87E-9454F8FD646E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AA0FC-AF95-454C-A4E6-937690C7EE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39720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786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5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2015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>
                    <a:lumMod val="9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640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4/19/2014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9677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pPr/>
              <a:t>4/19/2014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780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" y="0"/>
            <a:ext cx="303809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6DFF08F-DC6B-4601-B491-B0F83F6DD2DA}" type="datetimeFigureOut">
              <a:rPr lang="en-US" smtClean="0"/>
              <a:pPr/>
              <a:t>4/19/2014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849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5234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bg1">
              <a:lumMod val="50000"/>
              <a:lumOff val="5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3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4/19/2014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2132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2" y="6400800"/>
            <a:ext cx="9143989" cy="457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6DFF08F-DC6B-4601-B491-B0F83F6DD2DA}" type="datetimeFigureOut">
              <a:rPr lang="en-US" smtClean="0"/>
              <a:pPr/>
              <a:t>4/19/2014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8424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3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3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Track and Control System (TACS)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Robert Moss</a:t>
            </a:r>
          </a:p>
          <a:p>
            <a:r>
              <a:rPr lang="en-US" dirty="0"/>
              <a:t>Aaron </a:t>
            </a:r>
            <a:r>
              <a:rPr lang="en-US" dirty="0" err="1"/>
              <a:t>Periera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Matthew Shrago</a:t>
            </a:r>
          </a:p>
        </p:txBody>
      </p:sp>
    </p:spTree>
    <p:extLst>
      <p:ext uri="{BB962C8B-B14F-4D97-AF65-F5344CB8AC3E}">
        <p14:creationId xmlns:p14="http://schemas.microsoft.com/office/powerpoint/2010/main" val="364644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</a:t>
            </a:r>
            <a:r>
              <a:rPr lang="en-US" sz="1500" dirty="0" smtClean="0">
                <a:solidFill>
                  <a:prstClr val="white">
                    <a:lumMod val="75000"/>
                    <a:lumOff val="25000"/>
                  </a:prstClr>
                </a:solidFill>
              </a:rPr>
              <a:t>7 (QT)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98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</a:t>
            </a:r>
            <a:r>
              <a:rPr lang="en-US" sz="1500" dirty="0" smtClean="0">
                <a:solidFill>
                  <a:prstClr val="white">
                    <a:lumMod val="75000"/>
                    <a:lumOff val="25000"/>
                  </a:prstClr>
                </a:solidFill>
              </a:rPr>
              <a:t>8 (SQLite)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78592192"/>
              </p:ext>
            </p:extLst>
          </p:nvPr>
        </p:nvGraphicFramePr>
        <p:xfrm>
          <a:off x="917934" y="1828704"/>
          <a:ext cx="3317182" cy="39465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44003"/>
                <a:gridCol w="1540042"/>
                <a:gridCol w="433137"/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name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type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size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ObjectTracker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green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  <a:tab pos="1842135" algn="r"/>
                        </a:tabLst>
                      </a:pPr>
                      <a:r>
                        <a:rPr lang="en-US" sz="1100">
                          <a:effectLst/>
                        </a:rPr>
                        <a:t>int 	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blue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  <a:tab pos="1842135" algn="r"/>
                        </a:tabLst>
                      </a:pPr>
                      <a:r>
                        <a:rPr lang="en-US" sz="1100">
                          <a:effectLst/>
                        </a:rPr>
                        <a:t>int 	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  <a:tab pos="1842135" algn="r"/>
                        </a:tabLst>
                      </a:pPr>
                      <a:r>
                        <a:rPr lang="en-US" sz="1100">
                          <a:effectLst/>
                        </a:rPr>
                        <a:t>int 	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saturation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  <a:tab pos="1842135" algn="r"/>
                        </a:tabLst>
                      </a:pPr>
                      <a:r>
                        <a:rPr lang="en-US" sz="1100">
                          <a:effectLst/>
                        </a:rPr>
                        <a:t>int 	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value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  <a:tab pos="1842135" algn="r"/>
                        </a:tabLst>
                      </a:pPr>
                      <a:r>
                        <a:rPr lang="en-US" sz="1100">
                          <a:effectLst/>
                        </a:rPr>
                        <a:t>int 	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1352550" algn="l"/>
                        </a:tabLst>
                      </a:pPr>
                      <a:r>
                        <a:rPr lang="en-US" sz="1100" dirty="0">
                          <a:effectLst/>
                        </a:rPr>
                        <a:t>	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920750" algn="ctr"/>
                        </a:tabLst>
                      </a:pPr>
                      <a:r>
                        <a:rPr lang="en-US" sz="1100">
                          <a:effectLst/>
                        </a:rPr>
                        <a:t>	WindowsGridOrganizer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left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right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top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bottom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middle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String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speed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float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left_right_ratio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top_bottom_ratio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WindowsPerspective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speed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float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SleepManager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 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delay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hibernate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bool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--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917934" y="1828704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" t="9496" r="31772" b="39322"/>
          <a:stretch/>
        </p:blipFill>
        <p:spPr>
          <a:xfrm>
            <a:off x="4403556" y="3007895"/>
            <a:ext cx="4307307" cy="1672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54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More windows features to help improve screen real estate (and battery life).</a:t>
            </a:r>
          </a:p>
          <a:p>
            <a:endParaRPr lang="en-US" dirty="0"/>
          </a:p>
          <a:p>
            <a:pPr lvl="1"/>
            <a:r>
              <a:rPr lang="en-US" dirty="0" smtClean="0"/>
              <a:t>Extend on the facial detection algorithm:</a:t>
            </a:r>
          </a:p>
          <a:p>
            <a:pPr lvl="2"/>
            <a:r>
              <a:rPr lang="en-US" dirty="0" smtClean="0"/>
              <a:t>Apply a </a:t>
            </a:r>
            <a:r>
              <a:rPr lang="en-US" dirty="0" err="1" smtClean="0"/>
              <a:t>Kalman</a:t>
            </a:r>
            <a:r>
              <a:rPr lang="en-US" dirty="0" smtClean="0"/>
              <a:t> filter to estimate the position of the object if out of view.</a:t>
            </a:r>
          </a:p>
        </p:txBody>
      </p:sp>
    </p:spTree>
    <p:extLst>
      <p:ext uri="{BB962C8B-B14F-4D97-AF65-F5344CB8AC3E}">
        <p14:creationId xmlns:p14="http://schemas.microsoft.com/office/powerpoint/2010/main" val="3019867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Tracking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Object Tracker</a:t>
            </a:r>
          </a:p>
          <a:p>
            <a:pPr lvl="2"/>
            <a:r>
              <a:rPr lang="en-US" dirty="0" smtClean="0"/>
              <a:t>Detects objects by their:</a:t>
            </a:r>
          </a:p>
          <a:p>
            <a:pPr lvl="3"/>
            <a:r>
              <a:rPr lang="en-US" dirty="0" smtClean="0"/>
              <a:t>RGB values (Red, Green, Blue)</a:t>
            </a:r>
          </a:p>
          <a:p>
            <a:pPr lvl="3"/>
            <a:r>
              <a:rPr lang="en-US" dirty="0" smtClean="0"/>
              <a:t>HSV values (Hue, Saturation, Value)</a:t>
            </a:r>
          </a:p>
          <a:p>
            <a:pPr lvl="3"/>
            <a:endParaRPr lang="en-US" dirty="0"/>
          </a:p>
          <a:p>
            <a:pPr lvl="3"/>
            <a:endParaRPr lang="en-US" dirty="0" smtClean="0"/>
          </a:p>
          <a:p>
            <a:pPr lvl="1"/>
            <a:r>
              <a:rPr lang="en-US" dirty="0" smtClean="0"/>
              <a:t>Facial Detection Tracker</a:t>
            </a:r>
          </a:p>
          <a:p>
            <a:pPr lvl="2"/>
            <a:r>
              <a:rPr lang="en-US" dirty="0" smtClean="0"/>
              <a:t>Uses the </a:t>
            </a:r>
            <a:r>
              <a:rPr lang="en-US" dirty="0" err="1" smtClean="0"/>
              <a:t>OpenCV</a:t>
            </a:r>
            <a:r>
              <a:rPr lang="en-US" dirty="0" smtClean="0"/>
              <a:t> </a:t>
            </a:r>
            <a:r>
              <a:rPr lang="en-US" dirty="0" err="1" smtClean="0"/>
              <a:t>FacialRecognizer</a:t>
            </a:r>
            <a:r>
              <a:rPr lang="en-US" dirty="0" smtClean="0"/>
              <a:t> class.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Mouse Tracker</a:t>
            </a:r>
          </a:p>
          <a:p>
            <a:pPr lvl="2"/>
            <a:r>
              <a:rPr lang="en-US" dirty="0" smtClean="0"/>
              <a:t>Uses the Windows API to get the mouse position.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17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Tracker</a:t>
            </a:r>
            <a:br>
              <a:rPr lang="en-US" dirty="0" smtClean="0"/>
            </a:br>
            <a:r>
              <a:rPr lang="en-US" sz="1500" dirty="0"/>
              <a:t>Feature 1</a:t>
            </a:r>
            <a:endParaRPr lang="en-US" dirty="0"/>
          </a:p>
        </p:txBody>
      </p:sp>
      <p:pic>
        <p:nvPicPr>
          <p:cNvPr id="4" name="ObjectTrack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1350" y="1846263"/>
            <a:ext cx="5364163" cy="4022725"/>
          </a:xfrm>
        </p:spPr>
      </p:pic>
      <p:sp>
        <p:nvSpPr>
          <p:cNvPr id="5" name="TextBox 4"/>
          <p:cNvSpPr txBox="1"/>
          <p:nvPr/>
        </p:nvSpPr>
        <p:spPr>
          <a:xfrm>
            <a:off x="1874513" y="5868988"/>
            <a:ext cx="5437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Tracking by hue, saturation, and value of the video feed.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579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Facial Detection Tracker</a:t>
            </a:r>
            <a:r>
              <a:rPr lang="en-US" dirty="0"/>
              <a:t/>
            </a:r>
            <a:br>
              <a:rPr lang="en-US" dirty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2</a:t>
            </a:r>
            <a:endParaRPr lang="en-US" dirty="0"/>
          </a:p>
        </p:txBody>
      </p:sp>
      <p:pic>
        <p:nvPicPr>
          <p:cNvPr id="5" name="FacialDetectionTracker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82863" y="2241550"/>
            <a:ext cx="4022725" cy="3017838"/>
          </a:xfrm>
        </p:spPr>
      </p:pic>
      <p:sp>
        <p:nvSpPr>
          <p:cNvPr id="6" name="TextBox 5"/>
          <p:cNvSpPr txBox="1"/>
          <p:nvPr/>
        </p:nvSpPr>
        <p:spPr>
          <a:xfrm>
            <a:off x="2363422" y="5394245"/>
            <a:ext cx="446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Using </a:t>
            </a:r>
            <a:r>
              <a:rPr lang="en-US" dirty="0" err="1" smtClean="0"/>
              <a:t>OpenCV’s</a:t>
            </a:r>
            <a:r>
              <a:rPr lang="en-US" dirty="0" smtClean="0"/>
              <a:t> built in </a:t>
            </a:r>
            <a:r>
              <a:rPr lang="en-US" dirty="0" err="1" smtClean="0"/>
              <a:t>FacialRecognizer</a:t>
            </a:r>
            <a:r>
              <a:rPr lang="en-US" dirty="0" smtClean="0"/>
              <a:t> class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020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Mouse Tracker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 smtClean="0"/>
              <a:t>An alternative to using the camera</a:t>
            </a:r>
          </a:p>
          <a:p>
            <a:pPr lvl="2"/>
            <a:r>
              <a:rPr lang="en-US" dirty="0" smtClean="0"/>
              <a:t>For users who feel uncomfortable with their camera on, continuously.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Records the (x, y) position of the mouse and uses that as the “tracked object”.</a:t>
            </a:r>
            <a:endParaRPr lang="en-US" dirty="0"/>
          </a:p>
        </p:txBody>
      </p:sp>
      <p:pic>
        <p:nvPicPr>
          <p:cNvPr id="1026" name="Picture 2" descr="http://img3.wikia.nocookie.net/__cb20110714220040/jeremiahstormwash/images/archive/8/8d/20110714220532!Windows_curso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4295" y="4661080"/>
            <a:ext cx="2286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01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9.25926E-6 L -1.25E-6 -9.25926E-6 C -0.01159 -0.0007 -0.02331 -0.0007 -0.0349 -0.00163 C -0.03607 -0.00163 -0.03711 -0.00278 -0.03828 -0.00325 C -0.03971 -0.00371 -0.04115 -0.00417 -0.04258 -0.00463 C -0.06615 -0.01158 -0.0306 -9.25926E-6 -0.05456 -0.00926 C -0.05651 -0.00996 -0.05846 -0.01019 -0.06042 -0.01065 C -0.06224 -0.01112 -0.06393 -0.01158 -0.06563 -0.01227 C -0.0668 -0.01274 -0.06784 -0.0132 -0.06901 -0.01366 C -0.06979 -0.01413 -0.0707 -0.01505 -0.07149 -0.01528 C -0.07943 -0.01667 -0.0875 -0.01737 -0.09544 -0.01829 L -0.11589 -0.03496 C -0.11927 -0.03774 -0.12253 -0.04167 -0.12604 -0.04399 L -0.14401 -0.05626 C -0.14596 -0.05764 -0.14792 -0.05973 -0.15 -0.06065 C -0.17292 -0.07223 -0.14011 -0.0551 -0.16107 -0.06829 C -0.16328 -0.06968 -0.16563 -0.06991 -0.16784 -0.0713 C -0.16992 -0.07246 -0.17175 -0.07454 -0.17383 -0.07593 C -0.1763 -0.07755 -0.17904 -0.07848 -0.18151 -0.08033 C -0.18333 -0.08195 -0.18477 -0.08473 -0.18659 -0.08635 C -0.1905 -0.09028 -0.19505 -0.09213 -0.19857 -0.097 C -0.2 -0.09908 -0.2013 -0.10139 -0.20274 -0.10301 C -0.20547 -0.10602 -0.20846 -0.10811 -0.21133 -0.11065 C -0.2125 -0.11181 -0.21367 -0.11251 -0.21471 -0.11366 L -0.21979 -0.11968 C -0.22018 -0.13033 -0.22018 -0.14098 -0.2207 -0.15163 C -0.22083 -0.15325 -0.22149 -0.15463 -0.22149 -0.15626 C -0.22149 -0.16482 -0.22162 -0.17338 -0.2207 -0.18195 C -0.22044 -0.18403 -0.21888 -0.18473 -0.2181 -0.18635 C -0.21745 -0.18774 -0.21706 -0.18959 -0.21641 -0.19098 C -0.21198 -0.20163 -0.21328 -0.19815 -0.20625 -0.20764 C -0.20508 -0.20926 -0.20391 -0.21065 -0.20274 -0.21227 C -0.2013 -0.21413 -0.20013 -0.2169 -0.19857 -0.21829 C -0.19622 -0.22038 -0.19388 -0.222 -0.19167 -0.22431 C -0.19024 -0.22593 -0.18893 -0.22755 -0.1875 -0.22894 C -0.18412 -0.23195 -0.18073 -0.23519 -0.17721 -0.23797 C -0.17331 -0.24098 -0.16914 -0.24352 -0.16524 -0.247 C -0.16354 -0.24862 -0.16198 -0.25024 -0.16016 -0.25163 C -0.15846 -0.25278 -0.15677 -0.25348 -0.15508 -0.25463 C -0.15221 -0.25649 -0.14935 -0.25834 -0.14649 -0.26065 C -0.14544 -0.26158 -0.1444 -0.2632 -0.1431 -0.26366 C -0.13802 -0.26621 -0.13294 -0.26783 -0.12774 -0.26968 C -0.125 -0.27084 -0.12201 -0.27107 -0.11927 -0.27269 C -0.10261 -0.28357 -0.11732 -0.27477 -0.09883 -0.28334 C -0.09596 -0.28473 -0.09323 -0.28704 -0.09024 -0.28797 C -0.08724 -0.28889 -0.08399 -0.28889 -0.08086 -0.28936 L -0.0724 -0.29098 C -0.07018 -0.29144 -0.06784 -0.29213 -0.06563 -0.2926 C -0.06133 -0.29306 -0.05703 -0.29352 -0.05287 -0.29399 L -0.04688 -0.29561 C -0.04518 -0.29607 -0.04349 -0.29653 -0.04167 -0.297 C -0.03919 -0.29769 -0.03659 -0.29792 -0.03412 -0.29862 C -0.03255 -0.29885 -0.03125 -0.29954 -0.02982 -0.30001 C -0.02813 -0.3007 -0.02643 -0.30116 -0.02474 -0.30163 C -0.02357 -0.30255 -0.0224 -0.30348 -0.02122 -0.30463 C -0.02005 -0.30602 -0.01914 -0.30811 -0.01784 -0.30926 C -0.0168 -0.31019 -0.01563 -0.30996 -0.01445 -0.31065 C -0.01276 -0.31158 -0.01107 -0.31274 -0.00938 -0.31366 C -0.00443 -0.31621 0.00195 -0.31852 0.0069 -0.31968 C 0.01003 -0.32061 0.01315 -0.32107 0.01628 -0.3213 L 0.13984 -0.32431 C 0.17513 -0.32686 0.14583 -0.3257 0.18841 -0.32431 L 0.25833 -0.32269 C 0.31354 -0.31297 0.24974 -0.322 0.33333 -0.32269 L 0.44583 -0.31968 C 0.45234 -0.31783 0.45898 -0.3169 0.46536 -0.31366 C 0.46732 -0.31274 0.46927 -0.31112 0.47135 -0.31065 C 0.47904 -0.30857 0.48672 -0.30764 0.4944 -0.30602 C 0.49909 -0.30301 0.50755 -0.29769 0.51224 -0.29399 C 0.51575 -0.29121 0.51901 -0.28774 0.52253 -0.28496 C 0.52526 -0.28264 0.52825 -0.28102 0.53099 -0.27894 C 0.53763 -0.27362 0.54401 -0.2676 0.55065 -0.26227 C 0.5543 -0.25903 0.55807 -0.25649 0.56172 -0.25301 C 0.56484 -0.25001 0.5681 -0.24746 0.57109 -0.24399 C 0.57344 -0.24121 0.57565 -0.23797 0.57786 -0.23496 C 0.58424 -0.22593 0.5806 -0.22871 0.58555 -0.22593 C 0.58724 -0.22176 0.58932 -0.21829 0.59062 -0.21366 C 0.59531 -0.19723 0.59323 -0.20579 0.59661 -0.18797 C 0.59713 -0.18079 0.59766 -0.17385 0.59831 -0.16667 C 0.59896 -0.16019 0.60013 -0.15371 0.60091 -0.147 C 0.6043 -0.11598 0.60378 -0.12014 0.60521 -0.097 C 0.60482 -0.08751 0.60456 -0.07778 0.6043 -0.06829 C 0.60391 -0.05255 0.6043 -0.03681 0.60338 -0.0213 C 0.60325 -0.0176 0.60169 -0.01436 0.60091 -0.01065 C 0.60026 -0.00764 0.59987 -0.00463 0.59922 -0.00163 C 0.597 0.00763 0.59726 0.00555 0.59492 0.01203 C 0.59401 0.01458 0.59336 0.01736 0.59232 0.01967 C 0.59036 0.02384 0.58516 0.03263 0.58216 0.03634 C 0.58021 0.03842 0.57825 0.0405 0.57617 0.04236 C 0.57331 0.0449 0.57057 0.04768 0.56771 0.04999 C 0.56484 0.05185 0.56198 0.05277 0.55911 0.05439 C 0.53867 0.06643 0.55924 0.05578 0.54297 0.06342 C 0.53854 0.0655 0.53047 0.07013 0.52669 0.07106 C 0.52253 0.07222 0.51823 0.07337 0.51393 0.07407 C 0.50325 0.07615 0.50351 0.07476 0.49271 0.0787 C 0.48802 0.08032 0.48372 0.08379 0.47904 0.08472 C 0.46797 0.0868 0.44583 0.08773 0.44583 0.08773 L 0.38099 0.08634 C 0.35638 0.08634 0.36029 0.08564 0.34609 0.08935 C 0.34492 0.09027 0.34388 0.09143 0.34271 0.09236 C 0.33581 0.09675 0.33281 0.09606 0.32474 0.09837 C 0.29753 0.10648 0.32565 0.09999 0.28815 0.10902 C 0.24557 0.11898 0.27422 0.11157 0.23099 0.11967 C 0.16289 0.13217 0.19909 0.1287 0.1569 0.13171 C 0.15091 0.13333 0.14492 0.13495 0.13893 0.13634 C 0.13529 0.13703 0.13151 0.13703 0.12786 0.13773 C 0.1237 0.13865 0.1168 0.14097 0.1125 0.14374 C 0.11133 0.14467 0.11042 0.14629 0.10911 0.14675 C 0.1056 0.14837 0.09049 0.14976 0.08958 0.14999 C 0.0819 0.1493 0.07409 0.14999 0.06654 0.14837 C 0.05898 0.14675 0.05182 0.14328 0.0444 0.14074 L 0.01966 0.13333 C -0.04479 0.11481 0.04739 0.14236 -0.03581 0.11967 C -0.03945 0.11851 -0.0431 0.11712 -0.04688 0.11666 C -0.0582 0.11504 -0.06953 0.11458 -0.08086 0.11342 C -0.10013 0.10254 -0.10391 0.10092 -0.12096 0.08935 C -0.14011 0.07615 -0.1457 0.07407 -0.16107 0.05601 C -0.16276 0.05393 -0.16458 0.05231 -0.16615 0.04999 C -0.16771 0.04768 -0.16901 0.0449 -0.17044 0.04236 C -0.16953 0.02361 -0.16901 0.00486 -0.16784 -0.01366 C -0.16758 -0.01783 -0.1668 -0.02176 -0.16615 -0.02593 C -0.16471 -0.03496 -0.16133 -0.05672 -0.15846 -0.06829 C -0.15742 -0.07246 -0.15612 -0.07639 -0.15508 -0.08033 C -0.15391 -0.08496 -0.15287 -0.08959 -0.15169 -0.09399 C -0.14766 -0.10834 -0.14948 -0.10139 -0.14401 -0.11227 C -0.13724 -0.12547 -0.1405 -0.12616 -0.12774 -0.1426 C -0.12461 -0.14653 -0.12149 -0.15047 -0.11836 -0.15463 C -0.11237 -0.16297 -0.10729 -0.17385 -0.10052 -0.18033 C -0.05794 -0.2213 -0.09427 -0.18959 -0.06732 -0.20764 C -0.06016 -0.21251 -0.05755 -0.21713 -0.05026 -0.21968 C -0.0474 -0.22084 -0.04453 -0.22084 -0.04167 -0.2213 C -0.03945 -0.22223 -0.03724 -0.22338 -0.0349 -0.22431 C -0.0332 -0.22501 -0.03138 -0.22477 -0.02982 -0.22593 C -0.01237 -0.23612 -0.02643 -0.23288 -0.00417 -0.24098 C 0.00312 -0.24376 0.01055 -0.24561 0.01797 -0.247 C 0.03242 -0.24977 0.0526 -0.2507 0.06732 -0.25163 L 0.14492 -0.25001 C 0.14687 -0.25001 0.14883 -0.24838 0.15091 -0.24862 C 0.16263 -0.24954 0.16263 -0.25278 0.17396 -0.25602 C 0.18659 -0.25996 0.19479 -0.25973 0.20794 -0.26065 C 0.21419 -0.26158 0.22044 -0.26366 0.22669 -0.26366 C 0.3694 -0.26366 0.2681 -0.26366 0.31367 -0.25926 L 0.39466 -0.25163 C 0.40143 -0.24954 0.40833 -0.24769 0.4151 -0.24561 C 0.41979 -0.24399 0.44219 -0.23519 0.44922 -0.23334 C 0.45286 -0.23241 0.45651 -0.23241 0.46029 -0.23195 C 0.4625 -0.23033 0.46471 -0.22825 0.46706 -0.22732 C 0.47044 -0.22616 0.47422 -0.22848 0.47734 -0.22593 C 0.48242 -0.22153 0.48646 -0.21366 0.49088 -0.20764 C 0.49739 -0.19908 0.50625 -0.1882 0.51146 -0.17732 C 0.51693 -0.16551 0.52474 -0.14792 0.52838 -0.13195 C 0.52943 -0.12755 0.53021 -0.12292 0.53099 -0.11829 C 0.53125 -0.11482 0.5319 -0.11135 0.5319 -0.10764 C 0.5319 -0.10533 0.53099 -0.09075 0.53021 -0.08635 C 0.52969 -0.08426 0.52891 -0.08241 0.52838 -0.08033 C 0.52773 -0.07732 0.5276 -0.07408 0.52669 -0.0713 C 0.52578 -0.06806 0.52435 -0.06551 0.52331 -0.06227 C 0.52226 -0.0588 0.52187 -0.05487 0.52083 -0.05163 C 0.51315 -0.03033 0.5082 -0.02176 0.49687 -0.00463 C 0.49427 -0.0007 0.49141 0.003 0.48841 0.00601 C 0.48542 0.00902 0.48203 0.01087 0.47904 0.01342 C 0.47643 0.01597 0.47396 0.01898 0.47135 0.02106 C 0.4694 0.02268 0.46732 0.02314 0.46536 0.02407 C 0.46185 0.02615 0.45417 0.03078 0.45169 0.03333 C 0.44818 0.0368 0.44518 0.04189 0.44154 0.04537 C 0.43489 0.05162 0.4125 0.06759 0.40651 0.07106 C 0.38294 0.08564 0.37969 0.08611 0.35456 0.09374 C 0.33893 0.09861 0.31693 0.10486 0.30091 0.10601 C 0.27305 0.10787 0.24518 0.10833 0.21732 0.10902 L 0.06562 0.11203 C 0.06172 0.11342 0.05768 0.11527 0.05378 0.11666 C 0.05117 0.11736 0.04857 0.11736 0.04609 0.11805 C 0.0444 0.11851 0.04271 0.11898 0.04088 0.11967 C 0.02773 0.11574 0.02917 0.11689 0.01367 0.1074 C -0.00143 0.09814 -0.01693 0.09027 -0.03151 0.0787 C -0.03724 0.07407 -0.04284 0.06944 -0.04857 0.06504 C -0.06953 0.04907 -0.05352 0.06388 -0.0707 0.04537 C -0.07266 0.04328 -0.07461 0.0412 -0.07669 0.03935 C -0.07839 0.03773 -0.08021 0.0368 -0.08177 0.03472 C -0.08307 0.0331 -0.08399 0.03078 -0.08516 0.0287 C -0.0849 0.00648 -0.08503 -0.01575 -0.08438 -0.03797 C -0.08412 -0.04352 -0.08333 -0.04908 -0.08268 -0.05463 C -0.08138 -0.06413 -0.07969 -0.07454 -0.07747 -0.08334 C -0.07643 -0.08751 -0.07513 -0.09144 -0.07409 -0.09561 C -0.0724 -0.10186 -0.07044 -0.11274 -0.06732 -0.11829 C -0.06641 -0.11991 -0.06497 -0.11991 -0.06393 -0.1213 C -0.04935 -0.13936 -0.07136 -0.1169 -0.04935 -0.13635 C -0.04505 -0.14028 -0.04115 -0.14538 -0.03659 -0.14862 C 0.01224 -0.18241 -0.00925 -0.16621 0.02643 -0.18334 C 0.03737 -0.18866 0.04792 -0.19514 0.05885 -0.20001 L 0.06901 -0.20463 C 0.07161 -0.20718 0.07383 -0.21204 0.07669 -0.21227 C 0.18216 -0.21413 0.28802 -0.22616 0.39297 -0.20926 C 0.39974 -0.2051 0.39922 -0.20556 0.41003 -0.19561 C 0.43047 -0.17639 0.43281 -0.17501 0.4569 -0.14399 C 0.46901 -0.12825 0.47266 -0.12501 0.48151 -0.11065 C 0.48242 -0.10926 0.48333 -0.10764 0.48411 -0.10626 C 0.48333 -0.10209 0.48281 -0.09769 0.48151 -0.09399 C 0.48047 -0.09098 0.47878 -0.08889 0.47734 -0.08635 C 0.46888 -0.07292 0.47526 -0.08426 0.46367 -0.06968 C 0.42174 -0.01713 0.46341 -0.06181 0.42526 -0.03033 C 0.4194 -0.02547 0.41432 -0.01806 0.40833 -0.01366 C 0.4069 -0.01274 0.37838 -0.00047 0.37591 -9.25926E-6 C 0.36601 0.00162 0.35599 0.00092 0.34609 0.00138 C 0.28398 0.01365 0.35651 -0.00024 0.17643 0.01041 C 0.17135 0.01087 0.16628 0.01273 0.16107 0.01342 C 0.15768 0.01412 0.1543 0.01458 0.15091 0.01504 C 0.14974 0.01666 0.14883 0.01851 0.14753 0.01967 C 0.14219 0.02361 0.13489 0.02337 0.12956 0.02407 L 0.01706 0.01805 C 0.01445 0.01782 0.01107 0.01736 0.00937 0.01342 C 0.00833 0.01111 0.01055 0.0074 0.01107 0.00439 C 0.01393 -0.01181 0.01159 -0.00047 0.01458 -0.01366 C 0.01484 -0.02084 0.01497 -0.02778 0.01536 -0.03496 C 0.01562 -0.03889 0.01549 -0.04329 0.01628 -0.047 C 0.01719 -0.05232 0.01927 -0.05695 0.02044 -0.06227 C 0.02174 -0.0676 0.02213 -0.07385 0.02396 -0.07894 C 0.02552 -0.08357 0.03346 -0.10325 0.03841 -0.11065 C 0.03945 -0.11227 0.04466 -0.1176 0.04518 -0.11829 C 0.05508 -0.12987 0.04831 -0.12477 0.06315 -0.13496 C 0.07018 -0.13982 0.07708 -0.14514 0.08437 -0.14862 C 0.10195 -0.15672 0.1151 -0.15695 0.13294 -0.15926 C 0.14805 -0.15811 0.16315 -0.15857 0.17812 -0.15626 C 0.21927 -0.14931 0.17734 -0.14862 0.20794 -0.14561 C 0.23437 -0.14283 0.26081 -0.14144 0.28724 -0.13959 C 0.29062 -0.13704 0.29414 -0.13473 0.29753 -0.13195 C 0.30143 -0.12825 0.3043 -0.12431 0.30768 -0.11968 C 0.30872 -0.11251 0.30963 -0.10857 0.30768 -0.10001 C 0.30664 -0.09538 0.3043 -0.09213 0.3026 -0.08797 C 0.29909 -0.07963 0.29792 -0.07477 0.29323 -0.06829 C 0.28971 -0.06343 0.28646 -0.05672 0.28216 -0.05463 L 0.27018 -0.04862 C 0.23151 -0.0544 0.24948 -0.05232 0.16966 -0.04399 C 0.16588 -0.04352 0.16224 -0.04075 0.15859 -0.03959 C 0.1526 -0.03751 0.15052 -0.03797 0.14492 -0.03797 L 0.14492 -0.03797 L 0.14492 -0.03797 " pathEditMode="relative" ptsTypes="AAAAAAAAAAAAAAAAAAAAAAAAA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15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Control Module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lvl="1"/>
            <a:r>
              <a:rPr lang="en-US" dirty="0" smtClean="0"/>
              <a:t>Windows Grid Organizer</a:t>
            </a:r>
          </a:p>
          <a:p>
            <a:pPr lvl="2"/>
            <a:r>
              <a:rPr lang="en-US" dirty="0" smtClean="0"/>
              <a:t>Organizes 5 windows into a grid like structure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2"/>
            <a:endParaRPr lang="en-US" dirty="0" smtClean="0"/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3"/>
            <a:endParaRPr lang="en-US" dirty="0" smtClean="0"/>
          </a:p>
          <a:p>
            <a:pPr lvl="1"/>
            <a:r>
              <a:rPr lang="en-US" dirty="0" smtClean="0"/>
              <a:t>Windows Perspective</a:t>
            </a:r>
          </a:p>
          <a:p>
            <a:pPr lvl="2"/>
            <a:r>
              <a:rPr lang="en-US" dirty="0" smtClean="0"/>
              <a:t>Fans out windows in an ascending Z-order</a:t>
            </a:r>
          </a:p>
          <a:p>
            <a:pPr lvl="2"/>
            <a:endParaRPr lang="en-US" dirty="0"/>
          </a:p>
          <a:p>
            <a:pPr lvl="2"/>
            <a:endParaRPr lang="en-US" dirty="0" smtClean="0"/>
          </a:p>
          <a:p>
            <a:pPr lvl="1"/>
            <a:r>
              <a:rPr lang="en-US" dirty="0" smtClean="0"/>
              <a:t>Sleep Manager</a:t>
            </a:r>
          </a:p>
          <a:p>
            <a:pPr lvl="2"/>
            <a:r>
              <a:rPr lang="en-US" dirty="0" smtClean="0"/>
              <a:t>Puts computer to sleep (after delay) once the user is away from the tracker.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217542" y="2394778"/>
            <a:ext cx="3913213" cy="1941330"/>
            <a:chOff x="1217543" y="2490747"/>
            <a:chExt cx="3913213" cy="1941330"/>
          </a:xfrm>
        </p:grpSpPr>
        <p:grpSp>
          <p:nvGrpSpPr>
            <p:cNvPr id="15" name="Group 14"/>
            <p:cNvGrpSpPr/>
            <p:nvPr/>
          </p:nvGrpSpPr>
          <p:grpSpPr>
            <a:xfrm>
              <a:off x="1217543" y="2490747"/>
              <a:ext cx="3886200" cy="1941330"/>
              <a:chOff x="708659" y="3429001"/>
              <a:chExt cx="3886200" cy="1941330"/>
            </a:xfrm>
          </p:grpSpPr>
          <p:sp>
            <p:nvSpPr>
              <p:cNvPr id="6" name="Rectangle 5"/>
              <p:cNvSpPr/>
              <p:nvPr/>
            </p:nvSpPr>
            <p:spPr>
              <a:xfrm>
                <a:off x="708659" y="3429001"/>
                <a:ext cx="3886200" cy="194133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cxnSp>
            <p:nvCxnSpPr>
              <p:cNvPr id="9" name="Straight Connector 8"/>
              <p:cNvCxnSpPr/>
              <p:nvPr/>
            </p:nvCxnSpPr>
            <p:spPr>
              <a:xfrm flipH="1">
                <a:off x="3906982" y="3429001"/>
                <a:ext cx="6928" cy="1932708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 flipH="1">
                <a:off x="1366796" y="3429001"/>
                <a:ext cx="6928" cy="1932708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1373724" y="3850486"/>
                <a:ext cx="2533258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1366796" y="4877530"/>
                <a:ext cx="2533258" cy="0"/>
              </a:xfrm>
              <a:prstGeom prst="line">
                <a:avLst/>
              </a:prstGeom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6" name="TextBox 15"/>
            <p:cNvSpPr txBox="1"/>
            <p:nvPr/>
          </p:nvSpPr>
          <p:spPr>
            <a:xfrm>
              <a:off x="2879609" y="2502259"/>
              <a:ext cx="5254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Top</a:t>
              </a:r>
              <a:endParaRPr lang="en-US" b="1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2708499" y="4020990"/>
              <a:ext cx="9042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Bottom</a:t>
              </a:r>
              <a:endParaRPr lang="en-US" b="1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722627" y="3257870"/>
              <a:ext cx="8611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Middle</a:t>
              </a:r>
              <a:endParaRPr lang="en-US" b="1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271568" y="3257870"/>
              <a:ext cx="5500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Left</a:t>
              </a:r>
              <a:endParaRPr lang="en-US" b="1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449672" y="3257870"/>
              <a:ext cx="6810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Right</a:t>
              </a:r>
              <a:endParaRPr lang="en-US" b="1" dirty="0"/>
            </a:p>
          </p:txBody>
        </p:sp>
      </p:grpSp>
      <p:sp>
        <p:nvSpPr>
          <p:cNvPr id="22" name="Rectangle 21"/>
          <p:cNvSpPr/>
          <p:nvPr/>
        </p:nvSpPr>
        <p:spPr>
          <a:xfrm>
            <a:off x="4449671" y="4625422"/>
            <a:ext cx="1039867" cy="5194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4610821" y="4625422"/>
            <a:ext cx="1039867" cy="51946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4899496" y="4623472"/>
            <a:ext cx="1039867" cy="51946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/>
          <p:cNvSpPr/>
          <p:nvPr/>
        </p:nvSpPr>
        <p:spPr>
          <a:xfrm>
            <a:off x="5304586" y="4623472"/>
            <a:ext cx="1039867" cy="51946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55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Grid Organizer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4</a:t>
            </a:r>
            <a:endParaRPr lang="en-US" dirty="0"/>
          </a:p>
        </p:txBody>
      </p:sp>
      <p:pic>
        <p:nvPicPr>
          <p:cNvPr id="4" name="WindowsGridOrganizer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61" end="7048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88" y="1846263"/>
            <a:ext cx="7151687" cy="4022725"/>
          </a:xfrm>
        </p:spPr>
      </p:pic>
    </p:spTree>
    <p:extLst>
      <p:ext uri="{BB962C8B-B14F-4D97-AF65-F5344CB8AC3E}">
        <p14:creationId xmlns:p14="http://schemas.microsoft.com/office/powerpoint/2010/main" val="3989936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4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Perspective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5</a:t>
            </a:r>
            <a:endParaRPr lang="en-US" dirty="0"/>
          </a:p>
        </p:txBody>
      </p:sp>
      <p:pic>
        <p:nvPicPr>
          <p:cNvPr id="4" name="WindowsPerspective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6536" end="286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88" y="1846263"/>
            <a:ext cx="7151687" cy="4022725"/>
          </a:xfrm>
        </p:spPr>
      </p:pic>
    </p:spTree>
    <p:extLst>
      <p:ext uri="{BB962C8B-B14F-4D97-AF65-F5344CB8AC3E}">
        <p14:creationId xmlns:p14="http://schemas.microsoft.com/office/powerpoint/2010/main" val="2365946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Sleep Manager</a:t>
            </a:r>
            <a:br>
              <a:rPr lang="en-US" dirty="0" smtClean="0"/>
            </a:br>
            <a:r>
              <a:rPr lang="en-US" sz="1500" dirty="0">
                <a:solidFill>
                  <a:prstClr val="white">
                    <a:lumMod val="75000"/>
                    <a:lumOff val="25000"/>
                  </a:prstClr>
                </a:solidFill>
              </a:rPr>
              <a:t>Feature 6</a:t>
            </a:r>
            <a:endParaRPr lang="en-US" dirty="0"/>
          </a:p>
        </p:txBody>
      </p:sp>
      <p:pic>
        <p:nvPicPr>
          <p:cNvPr id="5" name="SleepManager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1305" end="483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7588" y="1846263"/>
            <a:ext cx="7151687" cy="4022725"/>
          </a:xfrm>
        </p:spPr>
      </p:pic>
    </p:spTree>
    <p:extLst>
      <p:ext uri="{BB962C8B-B14F-4D97-AF65-F5344CB8AC3E}">
        <p14:creationId xmlns:p14="http://schemas.microsoft.com/office/powerpoint/2010/main" val="226793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E3DA18C2-75F1-4980-A5F0-165F6F71DE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221</TotalTime>
  <Words>277</Words>
  <Application>Microsoft Office PowerPoint</Application>
  <PresentationFormat>On-screen Show (4:3)</PresentationFormat>
  <Paragraphs>126</Paragraphs>
  <Slides>12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Retrospect</vt:lpstr>
      <vt:lpstr>Track and Control System (TACS)</vt:lpstr>
      <vt:lpstr>Tracking Module</vt:lpstr>
      <vt:lpstr>Object Tracker Feature 1</vt:lpstr>
      <vt:lpstr>Facial Detection Tracker Feature 2</vt:lpstr>
      <vt:lpstr>Mouse Tracker Feature 3</vt:lpstr>
      <vt:lpstr>Windows Control Module</vt:lpstr>
      <vt:lpstr>Windows Grid Organizer Feature 4</vt:lpstr>
      <vt:lpstr>Windows Perspective Feature 5</vt:lpstr>
      <vt:lpstr>Sleep Manager Feature 6</vt:lpstr>
      <vt:lpstr>GUI Feature 7 (QT)</vt:lpstr>
      <vt:lpstr>Database Feature 8 (SQLite)</vt:lpstr>
      <vt:lpstr>Future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 and Control System (TACS)</dc:title>
  <dc:creator>mossr@wit.edu</dc:creator>
  <cp:lastModifiedBy>mossr@wit.edu</cp:lastModifiedBy>
  <cp:revision>34</cp:revision>
  <dcterms:created xsi:type="dcterms:W3CDTF">2014-04-19T14:55:59Z</dcterms:created>
  <dcterms:modified xsi:type="dcterms:W3CDTF">2014-04-19T18:37:40Z</dcterms:modified>
</cp:coreProperties>
</file>

<file path=docProps/thumbnail.jpeg>
</file>